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2" r:id="rId3"/>
    <p:sldId id="303" r:id="rId4"/>
    <p:sldId id="304" r:id="rId5"/>
    <p:sldId id="305" r:id="rId6"/>
    <p:sldId id="30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1A6C4-03EF-64A4-EFDE-E905A35B6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48DC97-1C93-85FD-B860-DFB76F627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8B0BF-1D72-E604-9B8D-7A738E1A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65A6AE-5D82-33B9-D0DE-224C77503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A9699-ABF5-7350-D5B4-40345BBF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17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F1C9A-6B83-E402-73D9-0E5B2552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F61A94-E693-20D4-E91B-D55D8BF3F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D349C-82DE-D93A-F393-EA13EF1F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A9306F-2013-62FB-0D6D-CC965533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EF6A2D-1089-4426-EF64-3D1AA8F0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1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D22466-09EB-9A68-52E7-FE19D31F44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92A32-D5D4-336E-A508-17A7EF54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BB3AF-F6F2-1649-A2DE-D0CC0718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575A5D-A713-C8E2-4457-00A9714A8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1F56C-E914-137A-2E91-CE907953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3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FF3C9-4AEE-E9ED-6C64-AE484F86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097DC-361D-2A95-BC1C-E34942963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9FBFE0-58FF-F320-7E04-9A3C62A6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B731B-D233-E9D5-29A6-C0591C44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6EE75-9723-58CC-8CBF-6670572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8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0123C-F7B6-A756-0897-8C163E9D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B4BE-9A3E-0A82-2995-0FDDB7F4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47A6F-7D73-BF24-330D-C170C1E2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B986B-A203-8126-58D3-504FC103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B5282-8A78-EA32-C791-1E060172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15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DDD69-76F8-C879-E24C-91006EE1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B4224-CD7C-40C1-FE50-D1FE4911C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A15EC5-31DD-21FF-C728-5BD7FEC02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43DCC7-CA00-F905-79D1-CFDE6CA7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781D2A-376B-F50A-E0B7-643F343E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73819-0733-E405-45BD-CFAED7E3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7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6236E-8BAB-CC19-C2A2-20170B3B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D43BC-F30D-7A0D-5ADA-34F19A0EA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9EB5C4-C018-B3B3-F9C9-29AFF1180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2BD570-7C96-FEF3-E1DE-3CA6185A2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3D865C-25A1-8A03-84A0-7D54DBB82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6D0698-681F-8F0B-FE10-825759F6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DE8347-1F5F-7E34-651B-8496FD577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A73B47-8F46-60F9-0380-3A644F82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C1EA-F240-A54D-5E53-A31380A9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185BEE-0F69-A8C4-8095-E3C45D16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FE704-DD3E-BCC3-64DC-C5D888B1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651ED9-8711-FC23-7A8A-470A80C6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69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D34843-412A-B9B5-5914-6720D15C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AD5EBF-662F-B08D-740C-CA7C626E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A2B75B-A81B-4968-C478-4C611FDD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7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0C4AB-B1C9-2918-C831-DF2A697C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84C32-B41D-90FB-C040-730634095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0C58AE-BD56-1CFC-A9AF-3694714C5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AC9973-52A8-B7A0-7C95-6FEFDD7F8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00F2B8-DEF4-AD17-6B1E-04DB4131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A242D-67BE-9593-1F46-659ECCA9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70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DB73-E00A-15EB-76E2-26B3F905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8EA847-972F-C0FB-EB39-36D1778EE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C4A414-25F5-92BA-2A0C-EC3885726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F69895-C9C7-7ADA-19FC-D4423CAA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80600B-F0BC-0FE5-DCE0-2D75E95A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BB6C1F-BC1C-B8BC-B3F6-402F91B5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70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FC2AA3-4054-A234-A601-D2BBEC87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F67D8A-ECFB-A26C-D4EC-B13AAFD0B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1BA17-F483-7FF1-918A-F2BFA976D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DA518-EC35-4B8E-8DBD-890C7CB6A65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FE87B-5C99-F340-6298-B3016853A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72FC4-CCC4-45D8-9B7E-BC462537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3DB43-C209-4211-A4E4-A100FCEE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5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번호 개체 틀 3">
            <a:extLst>
              <a:ext uri="{FF2B5EF4-FFF2-40B4-BE49-F238E27FC236}">
                <a16:creationId xmlns:a16="http://schemas.microsoft.com/office/drawing/2014/main" id="{1FE6AE5B-02E5-9DAA-DCDF-9797C1A390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EAEA50-D8FF-4287-B7ED-FB9E7A1DDF72}" type="slidenum">
              <a:rPr lang="en-US" altLang="ko-KR" sz="1400">
                <a:solidFill>
                  <a:schemeClr val="tx1"/>
                </a:solidFill>
                <a:latin typeface="Garamond" panose="02020404030301010803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ko-KR" sz="1400">
              <a:solidFill>
                <a:schemeClr val="tx1"/>
              </a:solidFill>
              <a:latin typeface="Garamond" panose="02020404030301010803" pitchFamily="18" charset="0"/>
              <a:ea typeface="굴림" panose="020B0600000101010101" pitchFamily="50" charset="-127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3549ABA-79BD-4CDA-1565-B7F3770BFE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000"/>
              <a:t>무게중심 좌표</a:t>
            </a:r>
            <a:r>
              <a:rPr lang="en-US" altLang="ko-KR" sz="2000"/>
              <a:t>(Barycentric Coordinates)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7AB0448-84E1-1530-2A29-71092CC2BB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선분의 무게중심 좌표</a:t>
            </a:r>
            <a:r>
              <a:rPr lang="en-US" altLang="ko-KR"/>
              <a:t>(</a:t>
            </a:r>
            <a:r>
              <a:rPr lang="el-GR" altLang="ko-KR">
                <a:latin typeface="Palatino Linotype" panose="02040502050505030304" pitchFamily="18" charset="0"/>
              </a:rPr>
              <a:t>α</a:t>
            </a:r>
            <a:r>
              <a:rPr lang="en-US" altLang="ko-KR">
                <a:latin typeface="Palatino Linotype" panose="02040502050505030304" pitchFamily="18" charset="0"/>
              </a:rPr>
              <a:t>, </a:t>
            </a:r>
            <a:r>
              <a:rPr lang="el-GR" altLang="ko-KR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5" name="Picture 5" descr="UNI00000eb80022">
            <a:extLst>
              <a:ext uri="{FF2B5EF4-FFF2-40B4-BE49-F238E27FC236}">
                <a16:creationId xmlns:a16="http://schemas.microsoft.com/office/drawing/2014/main" id="{56A238D7-FD29-B599-4A0D-800271803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852738"/>
            <a:ext cx="3095625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590E9A8-4CFE-07E0-0176-BC9AD72D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41439"/>
            <a:ext cx="464820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5DF47-6550-1C91-456F-E3ABEE956A37}"/>
              </a:ext>
            </a:extLst>
          </p:cNvPr>
          <p:cNvSpPr txBox="1"/>
          <p:nvPr/>
        </p:nvSpPr>
        <p:spPr>
          <a:xfrm>
            <a:off x="7751763" y="925513"/>
            <a:ext cx="2736850" cy="831850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Rasterization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일부</a:t>
            </a:r>
          </a:p>
        </p:txBody>
      </p:sp>
      <p:pic>
        <p:nvPicPr>
          <p:cNvPr id="3" name="gr 9장 p26  직선상 무게중심">
            <a:hlinkClick r:id="" action="ppaction://media"/>
            <a:extLst>
              <a:ext uri="{FF2B5EF4-FFF2-40B4-BE49-F238E27FC236}">
                <a16:creationId xmlns:a16="http://schemas.microsoft.com/office/drawing/2014/main" id="{7D8A7722-0A43-6B6D-3372-BBEA3046F715}"/>
              </a:ext>
            </a:extLst>
          </p:cNvPr>
          <p:cNvPicPr>
            <a:picLocks noRot="1" noChangeAspect="1"/>
          </p:cNvPicPr>
          <p:nvPr>
            <a:wavAudioFile r:embed="rId1" name="gr 9장 p26  직선상 무게중심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613" y="2276475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번호 개체 틀 3">
            <a:extLst>
              <a:ext uri="{FF2B5EF4-FFF2-40B4-BE49-F238E27FC236}">
                <a16:creationId xmlns:a16="http://schemas.microsoft.com/office/drawing/2014/main" id="{992132D9-2514-4A53-D04B-4606B13F8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1579AC-F62D-45DB-9FE6-5303E5FE6823}" type="slidenum">
              <a:rPr lang="en-US" altLang="ko-KR" sz="1400">
                <a:solidFill>
                  <a:schemeClr val="tx1"/>
                </a:solidFill>
                <a:latin typeface="Garamond" panose="02020404030301010803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ko-KR" sz="1400">
              <a:solidFill>
                <a:schemeClr val="tx1"/>
              </a:solidFill>
              <a:latin typeface="Garamond" panose="02020404030301010803" pitchFamily="18" charset="0"/>
              <a:ea typeface="굴림" panose="020B0600000101010101" pitchFamily="50" charset="-127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01514FB-9FC0-3E29-F5D7-0F598B6514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000"/>
              <a:t>무게중심 좌표</a:t>
            </a:r>
            <a:r>
              <a:rPr lang="en-US" altLang="ko-KR" sz="2000"/>
              <a:t>(Barycentric Coordinates)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97E4A27-2F44-D4D4-E6FC-249C65C0D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삼각형의 무게중심 좌표 </a:t>
            </a:r>
            <a:r>
              <a:rPr lang="en-US" altLang="ko-KR"/>
              <a:t>(</a:t>
            </a:r>
            <a:r>
              <a:rPr lang="el-GR" altLang="ko-KR">
                <a:latin typeface="Palatino Linotype" panose="02040502050505030304" pitchFamily="18" charset="0"/>
              </a:rPr>
              <a:t>α</a:t>
            </a:r>
            <a:r>
              <a:rPr lang="en-US" altLang="ko-KR">
                <a:latin typeface="Palatino Linotype" panose="02040502050505030304" pitchFamily="18" charset="0"/>
              </a:rPr>
              <a:t>, </a:t>
            </a:r>
            <a:r>
              <a:rPr lang="el-GR" altLang="ko-KR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>
              <a:latin typeface="Palatino Linotype" panose="02040502050505030304" pitchFamily="18" charset="0"/>
            </a:endParaRPr>
          </a:p>
          <a:p>
            <a:pPr eaLnBrk="1" hangingPunct="1"/>
            <a:endParaRPr lang="en-US" altLang="ko-KR">
              <a:latin typeface="Palatino Linotype" panose="02040502050505030304" pitchFamily="18" charset="0"/>
            </a:endParaRPr>
          </a:p>
          <a:p>
            <a:pPr eaLnBrk="1" hangingPunct="1"/>
            <a:r>
              <a:rPr lang="el-GR" altLang="ko-KR">
                <a:latin typeface="Palatino Linotype" panose="02040502050505030304" pitchFamily="18" charset="0"/>
              </a:rPr>
              <a:t>α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의 의미</a:t>
            </a:r>
          </a:p>
          <a:p>
            <a:pPr eaLnBrk="1" hangingPunct="1"/>
            <a:endParaRPr lang="en-US" altLang="ko-KR"/>
          </a:p>
        </p:txBody>
      </p:sp>
      <p:pic>
        <p:nvPicPr>
          <p:cNvPr id="6149" name="Picture 5" descr="UNI00000eb8002c">
            <a:extLst>
              <a:ext uri="{FF2B5EF4-FFF2-40B4-BE49-F238E27FC236}">
                <a16:creationId xmlns:a16="http://schemas.microsoft.com/office/drawing/2014/main" id="{3C1A388E-0AF0-FB88-EF15-67095BAF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4076700"/>
            <a:ext cx="302418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53B0C8C-089A-F1AE-53F7-30B0EACD2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484313"/>
            <a:ext cx="4183062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UNI00000eb80026">
            <a:extLst>
              <a:ext uri="{FF2B5EF4-FFF2-40B4-BE49-F238E27FC236}">
                <a16:creationId xmlns:a16="http://schemas.microsoft.com/office/drawing/2014/main" id="{69AC9726-24A8-F184-9644-5EA1C9941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1196975"/>
            <a:ext cx="3167063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2E2D67-0AF6-07ED-B38C-B4C3BBF230D7}"/>
              </a:ext>
            </a:extLst>
          </p:cNvPr>
          <p:cNvSpPr/>
          <p:nvPr/>
        </p:nvSpPr>
        <p:spPr bwMode="auto">
          <a:xfrm>
            <a:off x="3000375" y="1844676"/>
            <a:ext cx="1295400" cy="3603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7278B0-43D1-6DCE-F298-30FE4E6C088C}"/>
              </a:ext>
            </a:extLst>
          </p:cNvPr>
          <p:cNvSpPr/>
          <p:nvPr/>
        </p:nvSpPr>
        <p:spPr bwMode="auto">
          <a:xfrm>
            <a:off x="2927351" y="1409701"/>
            <a:ext cx="360363" cy="36036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자유형 3">
            <a:extLst>
              <a:ext uri="{FF2B5EF4-FFF2-40B4-BE49-F238E27FC236}">
                <a16:creationId xmlns:a16="http://schemas.microsoft.com/office/drawing/2014/main" id="{904C7B16-1381-92A4-07EF-DA8E605FABCC}"/>
              </a:ext>
            </a:extLst>
          </p:cNvPr>
          <p:cNvSpPr/>
          <p:nvPr/>
        </p:nvSpPr>
        <p:spPr bwMode="auto">
          <a:xfrm>
            <a:off x="2852738" y="1676400"/>
            <a:ext cx="144462" cy="325438"/>
          </a:xfrm>
          <a:custGeom>
            <a:avLst/>
            <a:gdLst>
              <a:gd name="connsiteX0" fmla="*/ 144803 w 144803"/>
              <a:gd name="connsiteY0" fmla="*/ 0 h 325314"/>
              <a:gd name="connsiteX1" fmla="*/ 124483 w 144803"/>
              <a:gd name="connsiteY1" fmla="*/ 50800 h 325314"/>
              <a:gd name="connsiteX2" fmla="*/ 63523 w 144803"/>
              <a:gd name="connsiteY2" fmla="*/ 81280 h 325314"/>
              <a:gd name="connsiteX3" fmla="*/ 33043 w 144803"/>
              <a:gd name="connsiteY3" fmla="*/ 101600 h 325314"/>
              <a:gd name="connsiteX4" fmla="*/ 12723 w 144803"/>
              <a:gd name="connsiteY4" fmla="*/ 132080 h 325314"/>
              <a:gd name="connsiteX5" fmla="*/ 12723 w 144803"/>
              <a:gd name="connsiteY5" fmla="*/ 254000 h 325314"/>
              <a:gd name="connsiteX6" fmla="*/ 53363 w 144803"/>
              <a:gd name="connsiteY6" fmla="*/ 284480 h 325314"/>
              <a:gd name="connsiteX7" fmla="*/ 73683 w 144803"/>
              <a:gd name="connsiteY7" fmla="*/ 314960 h 325314"/>
              <a:gd name="connsiteX8" fmla="*/ 144803 w 144803"/>
              <a:gd name="connsiteY8" fmla="*/ 325120 h 32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803" h="325314">
                <a:moveTo>
                  <a:pt x="144803" y="0"/>
                </a:moveTo>
                <a:cubicBezTo>
                  <a:pt x="138030" y="16933"/>
                  <a:pt x="135083" y="35959"/>
                  <a:pt x="124483" y="50800"/>
                </a:cubicBezTo>
                <a:cubicBezTo>
                  <a:pt x="108307" y="73447"/>
                  <a:pt x="85227" y="70428"/>
                  <a:pt x="63523" y="81280"/>
                </a:cubicBezTo>
                <a:cubicBezTo>
                  <a:pt x="52601" y="86741"/>
                  <a:pt x="43203" y="94827"/>
                  <a:pt x="33043" y="101600"/>
                </a:cubicBezTo>
                <a:cubicBezTo>
                  <a:pt x="26270" y="111760"/>
                  <a:pt x="18184" y="121158"/>
                  <a:pt x="12723" y="132080"/>
                </a:cubicBezTo>
                <a:cubicBezTo>
                  <a:pt x="-5707" y="168939"/>
                  <a:pt x="-2710" y="216961"/>
                  <a:pt x="12723" y="254000"/>
                </a:cubicBezTo>
                <a:cubicBezTo>
                  <a:pt x="19236" y="269631"/>
                  <a:pt x="41389" y="272506"/>
                  <a:pt x="53363" y="284480"/>
                </a:cubicBezTo>
                <a:cubicBezTo>
                  <a:pt x="61997" y="293114"/>
                  <a:pt x="63523" y="308187"/>
                  <a:pt x="73683" y="314960"/>
                </a:cubicBezTo>
                <a:cubicBezTo>
                  <a:pt x="92619" y="327584"/>
                  <a:pt x="123323" y="325120"/>
                  <a:pt x="144803" y="32512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 9장 p27 삼걱형 무개중심">
            <a:hlinkClick r:id="" action="ppaction://media"/>
            <a:extLst>
              <a:ext uri="{FF2B5EF4-FFF2-40B4-BE49-F238E27FC236}">
                <a16:creationId xmlns:a16="http://schemas.microsoft.com/office/drawing/2014/main" id="{FC705065-F408-4090-EAFC-FD3F0A70BEA4}"/>
              </a:ext>
            </a:extLst>
          </p:cNvPr>
          <p:cNvPicPr>
            <a:picLocks noRot="1" noChangeAspect="1"/>
          </p:cNvPicPr>
          <p:nvPr>
            <a:wavAudioFile r:embed="rId1" name="gr 9장 p27 삼걱형 무개중심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850" y="81438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번호 개체 틀 3">
            <a:extLst>
              <a:ext uri="{FF2B5EF4-FFF2-40B4-BE49-F238E27FC236}">
                <a16:creationId xmlns:a16="http://schemas.microsoft.com/office/drawing/2014/main" id="{BF8C1152-6D74-7872-A969-105185573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FDB2E6-1716-4559-AF5E-A9B821E160FF}" type="slidenum">
              <a:rPr lang="en-US" altLang="ko-KR" sz="1400">
                <a:solidFill>
                  <a:schemeClr val="tx1"/>
                </a:solidFill>
                <a:latin typeface="Garamond" panose="02020404030301010803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ko-KR" sz="1400">
              <a:solidFill>
                <a:schemeClr val="tx1"/>
              </a:solidFill>
              <a:latin typeface="Garamond" panose="02020404030301010803" pitchFamily="18" charset="0"/>
              <a:ea typeface="굴림" panose="020B0600000101010101" pitchFamily="50" charset="-127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8E2B91F-296F-06A5-2B4E-949C19EC4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000"/>
              <a:t>컨벡스 헐</a:t>
            </a:r>
            <a:r>
              <a:rPr lang="en-US" altLang="ko-KR" sz="2000"/>
              <a:t>(Convex Hull)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6E45544A-640D-AA38-244C-6568869FE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r>
              <a:rPr lang="ko-KR" altLang="en-US"/>
              <a:t>컨벡스 헐</a:t>
            </a:r>
          </a:p>
          <a:p>
            <a:pPr lvl="1" eaLnBrk="1" hangingPunct="1"/>
            <a:r>
              <a:rPr lang="ko-KR" altLang="en-US"/>
              <a:t>주어진 점을 모두 포함하는 가장 작은 볼록 다각형</a:t>
            </a:r>
          </a:p>
          <a:p>
            <a:pPr eaLnBrk="1" hangingPunct="1"/>
            <a:r>
              <a:rPr lang="ko-KR" altLang="en-US"/>
              <a:t>컨벡스 헐 특성</a:t>
            </a:r>
            <a:r>
              <a:rPr lang="en-US" altLang="ko-KR"/>
              <a:t>(Convex Hull Property)</a:t>
            </a:r>
          </a:p>
          <a:p>
            <a:pPr lvl="1" eaLnBrk="1" hangingPunct="1"/>
            <a:r>
              <a:rPr lang="ko-KR" altLang="en-US"/>
              <a:t>위 식으로 표현된 정점 </a:t>
            </a:r>
            <a:r>
              <a:rPr lang="en-US" altLang="ko-KR"/>
              <a:t>V</a:t>
            </a:r>
            <a:r>
              <a:rPr lang="ko-KR" altLang="en-US"/>
              <a:t>는 항상 컨벡스 헐 내부에 존재  </a:t>
            </a:r>
          </a:p>
        </p:txBody>
      </p:sp>
      <p:pic>
        <p:nvPicPr>
          <p:cNvPr id="7173" name="Picture 5" descr="UNI00000eb80034">
            <a:extLst>
              <a:ext uri="{FF2B5EF4-FFF2-40B4-BE49-F238E27FC236}">
                <a16:creationId xmlns:a16="http://schemas.microsoft.com/office/drawing/2014/main" id="{F01B2D90-43A9-A469-879E-BED83C4E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9" y="908051"/>
            <a:ext cx="2713037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24BFB9B-181A-7CDE-7DB2-22921894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3284539"/>
            <a:ext cx="3665538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gr 9장 p28 convex hull">
            <a:hlinkClick r:id="" action="ppaction://media"/>
            <a:extLst>
              <a:ext uri="{FF2B5EF4-FFF2-40B4-BE49-F238E27FC236}">
                <a16:creationId xmlns:a16="http://schemas.microsoft.com/office/drawing/2014/main" id="{ED7A4FEC-BA0F-BD84-CF16-C6FE9DBF8959}"/>
              </a:ext>
            </a:extLst>
          </p:cNvPr>
          <p:cNvPicPr>
            <a:picLocks noRot="1" noChangeAspect="1"/>
          </p:cNvPicPr>
          <p:nvPr>
            <a:wavAudioFile r:embed="rId1" name="gr 9장 p28 convex hull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513" y="9144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번호 개체 틀 3">
            <a:extLst>
              <a:ext uri="{FF2B5EF4-FFF2-40B4-BE49-F238E27FC236}">
                <a16:creationId xmlns:a16="http://schemas.microsoft.com/office/drawing/2014/main" id="{9290BBC6-196E-4BEC-4371-7DB69D9040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43BE3D-364A-4CC3-97FB-C0B52465EEDE}" type="slidenum">
              <a:rPr lang="en-US" altLang="ko-KR" sz="1400">
                <a:solidFill>
                  <a:schemeClr val="tx1"/>
                </a:solidFill>
                <a:latin typeface="Garamond" panose="02020404030301010803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ko-KR" sz="1400">
              <a:solidFill>
                <a:schemeClr val="tx1"/>
              </a:solidFill>
              <a:latin typeface="Garamond" panose="02020404030301010803" pitchFamily="18" charset="0"/>
              <a:ea typeface="굴림" panose="020B0600000101010101" pitchFamily="50" charset="-127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E9C60BE-4C97-3065-2188-ED7F2D549B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000"/>
              <a:t>무게중심 좌표 계산</a:t>
            </a:r>
          </a:p>
        </p:txBody>
      </p:sp>
      <p:pic>
        <p:nvPicPr>
          <p:cNvPr id="8196" name="Picture 5" descr="UNI00000eb80039">
            <a:extLst>
              <a:ext uri="{FF2B5EF4-FFF2-40B4-BE49-F238E27FC236}">
                <a16:creationId xmlns:a16="http://schemas.microsoft.com/office/drawing/2014/main" id="{5643FC68-88AE-DB71-5D44-A6C8D4B56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4" y="1052513"/>
            <a:ext cx="2808287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6">
            <a:extLst>
              <a:ext uri="{FF2B5EF4-FFF2-40B4-BE49-F238E27FC236}">
                <a16:creationId xmlns:a16="http://schemas.microsoft.com/office/drawing/2014/main" id="{933F2252-041F-0BA9-3662-9881AC1D7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908050"/>
            <a:ext cx="28733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7">
            <a:extLst>
              <a:ext uri="{FF2B5EF4-FFF2-40B4-BE49-F238E27FC236}">
                <a16:creationId xmlns:a16="http://schemas.microsoft.com/office/drawing/2014/main" id="{D3D9C9BE-03EF-33EF-C182-D996FDFB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205038"/>
            <a:ext cx="49307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8">
            <a:extLst>
              <a:ext uri="{FF2B5EF4-FFF2-40B4-BE49-F238E27FC236}">
                <a16:creationId xmlns:a16="http://schemas.microsoft.com/office/drawing/2014/main" id="{FB2C89FB-35E1-8849-8EA9-3B60B9FC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646489"/>
            <a:ext cx="4319588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955" name="Text Box 11">
            <a:extLst>
              <a:ext uri="{FF2B5EF4-FFF2-40B4-BE49-F238E27FC236}">
                <a16:creationId xmlns:a16="http://schemas.microsoft.com/office/drawing/2014/main" id="{4BF0425E-37E3-FE74-24FA-02085FA60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3573463"/>
            <a:ext cx="2881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ko-KR" sz="1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소망M" pitchFamily="18" charset="-127"/>
                <a:ea typeface="소망M" pitchFamily="18" charset="-127"/>
              </a:rPr>
              <a:t>2</a:t>
            </a:r>
            <a:r>
              <a:rPr lang="ko-KR" altLang="en-US" sz="1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소망M" pitchFamily="18" charset="-127"/>
                <a:ea typeface="소망M" pitchFamily="18" charset="-127"/>
              </a:rPr>
              <a:t>차원 투상</a:t>
            </a:r>
          </a:p>
        </p:txBody>
      </p:sp>
      <p:cxnSp>
        <p:nvCxnSpPr>
          <p:cNvPr id="8201" name="직선 연결선 2">
            <a:extLst>
              <a:ext uri="{FF2B5EF4-FFF2-40B4-BE49-F238E27FC236}">
                <a16:creationId xmlns:a16="http://schemas.microsoft.com/office/drawing/2014/main" id="{A84197C4-FC9A-DEAA-C905-2D4FAB7ECEC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59825" y="1844676"/>
            <a:ext cx="649288" cy="36036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53B512-5241-4F23-6D7D-B40B15DF7F80}"/>
              </a:ext>
            </a:extLst>
          </p:cNvPr>
          <p:cNvSpPr txBox="1"/>
          <p:nvPr/>
        </p:nvSpPr>
        <p:spPr>
          <a:xfrm>
            <a:off x="9480551" y="1628775"/>
            <a:ext cx="360363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F37B38-9144-55C5-9217-9C60FAF0C6C4}"/>
              </a:ext>
            </a:extLst>
          </p:cNvPr>
          <p:cNvSpPr/>
          <p:nvPr/>
        </p:nvSpPr>
        <p:spPr bwMode="auto">
          <a:xfrm>
            <a:off x="9336089" y="1798639"/>
            <a:ext cx="109537" cy="1174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A1C3F9-0CC6-6A9C-8C40-907E81722D14}"/>
              </a:ext>
            </a:extLst>
          </p:cNvPr>
          <p:cNvSpPr/>
          <p:nvPr/>
        </p:nvSpPr>
        <p:spPr bwMode="auto">
          <a:xfrm>
            <a:off x="5232401" y="2127251"/>
            <a:ext cx="2193925" cy="36512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564EBC-14C3-B5C9-0A7A-3BCF08C232F6}"/>
              </a:ext>
            </a:extLst>
          </p:cNvPr>
          <p:cNvSpPr/>
          <p:nvPr/>
        </p:nvSpPr>
        <p:spPr bwMode="auto">
          <a:xfrm>
            <a:off x="4224339" y="3910014"/>
            <a:ext cx="1800225" cy="81438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A0921-76A7-700D-D648-B9D3B2691D10}"/>
              </a:ext>
            </a:extLst>
          </p:cNvPr>
          <p:cNvSpPr txBox="1"/>
          <p:nvPr/>
        </p:nvSpPr>
        <p:spPr>
          <a:xfrm>
            <a:off x="6743701" y="4008439"/>
            <a:ext cx="57626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½ *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07" name="그림 10">
            <a:extLst>
              <a:ext uri="{FF2B5EF4-FFF2-40B4-BE49-F238E27FC236}">
                <a16:creationId xmlns:a16="http://schemas.microsoft.com/office/drawing/2014/main" id="{B00F575E-C8D1-8A85-DD08-2DCF77800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002088"/>
            <a:ext cx="208915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818D2C-BA9B-6100-6F08-B7A735C1FD66}"/>
              </a:ext>
            </a:extLst>
          </p:cNvPr>
          <p:cNvSpPr/>
          <p:nvPr/>
        </p:nvSpPr>
        <p:spPr bwMode="auto">
          <a:xfrm>
            <a:off x="6672264" y="3910013"/>
            <a:ext cx="2879725" cy="527050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209" name="직선 화살표 연결선 13">
            <a:extLst>
              <a:ext uri="{FF2B5EF4-FFF2-40B4-BE49-F238E27FC236}">
                <a16:creationId xmlns:a16="http://schemas.microsoft.com/office/drawing/2014/main" id="{09189E13-9EEC-571F-25F5-0EF5B0A1F64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6001" y="4148138"/>
            <a:ext cx="576263" cy="1698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gr 9장 p29 삼각형너비비율로 무게줌삼좌펴">
            <a:hlinkClick r:id="" action="ppaction://media"/>
            <a:extLst>
              <a:ext uri="{FF2B5EF4-FFF2-40B4-BE49-F238E27FC236}">
                <a16:creationId xmlns:a16="http://schemas.microsoft.com/office/drawing/2014/main" id="{515D078C-9BC7-7102-85F0-690F55361C60}"/>
              </a:ext>
            </a:extLst>
          </p:cNvPr>
          <p:cNvPicPr>
            <a:picLocks noRot="1" noChangeAspect="1"/>
          </p:cNvPicPr>
          <p:nvPr>
            <a:wavAudioFile r:embed="rId1" name="gr 9장 p29 삼각형너비비율로 무게줌삼좌펴.wav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913" y="796925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3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>
            <a:extLst>
              <a:ext uri="{FF2B5EF4-FFF2-40B4-BE49-F238E27FC236}">
                <a16:creationId xmlns:a16="http://schemas.microsoft.com/office/drawing/2014/main" id="{031B0C41-274D-383F-99A6-74D236768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982705-3A1E-4C3E-BA22-C6886372D3E3}" type="slidenum">
              <a:rPr lang="en-US" altLang="ko-KR" sz="1400">
                <a:solidFill>
                  <a:schemeClr val="tx1"/>
                </a:solidFill>
                <a:latin typeface="Garamond" panose="02020404030301010803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ko-KR" sz="1400">
              <a:solidFill>
                <a:schemeClr val="tx1"/>
              </a:solidFill>
              <a:latin typeface="Garamond" panose="02020404030301010803" pitchFamily="18" charset="0"/>
              <a:ea typeface="굴림" panose="020B0600000101010101" pitchFamily="50" charset="-127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815F191A-2EAD-EF7A-E862-E095533AF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000"/>
              <a:t>무게중심 좌표에 의한 보간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E17DB3E0-5ACC-A385-DE59-03328BECF1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ko-KR" altLang="en-US"/>
              <a:t>경계상자</a:t>
            </a:r>
            <a:r>
              <a:rPr lang="en-US" altLang="ko-KR"/>
              <a:t>(BB: Bounding Box)</a:t>
            </a:r>
          </a:p>
          <a:p>
            <a:pPr lvl="1" eaLnBrk="1" hangingPunct="1"/>
            <a:r>
              <a:rPr lang="ko-KR" altLang="en-US"/>
              <a:t>다각형을 둘러싼 최소크기 </a:t>
            </a:r>
            <a:r>
              <a:rPr lang="en-US" altLang="ko-KR"/>
              <a:t>4</a:t>
            </a:r>
            <a:r>
              <a:rPr lang="ko-KR" altLang="en-US"/>
              <a:t>각형</a:t>
            </a:r>
          </a:p>
          <a:p>
            <a:pPr eaLnBrk="1" hangingPunct="1"/>
            <a:endParaRPr lang="ko-KR" altLang="en-US"/>
          </a:p>
          <a:p>
            <a:pPr eaLnBrk="1" hangingPunct="1"/>
            <a:endParaRPr lang="ko-KR" altLang="en-US"/>
          </a:p>
          <a:p>
            <a:pPr eaLnBrk="1" hangingPunct="1"/>
            <a:endParaRPr lang="ko-KR" altLang="en-US"/>
          </a:p>
          <a:p>
            <a:pPr eaLnBrk="1" hangingPunct="1"/>
            <a:endParaRPr lang="ko-KR" altLang="en-US"/>
          </a:p>
          <a:p>
            <a:pPr eaLnBrk="1" hangingPunct="1"/>
            <a:endParaRPr lang="ko-KR" altLang="en-US"/>
          </a:p>
          <a:p>
            <a:pPr eaLnBrk="1" hangingPunct="1"/>
            <a:endParaRPr lang="ko-KR" altLang="en-US"/>
          </a:p>
          <a:p>
            <a:pPr eaLnBrk="1" hangingPunct="1"/>
            <a:r>
              <a:rPr lang="ko-KR" altLang="en-US"/>
              <a:t>보간</a:t>
            </a:r>
          </a:p>
          <a:p>
            <a:pPr lvl="1" eaLnBrk="1" hangingPunct="1"/>
            <a:r>
              <a:rPr lang="ko-KR" altLang="en-US"/>
              <a:t>경계부피 내의 모든 화소에 대해 무게중심 좌표를 계산</a:t>
            </a:r>
          </a:p>
          <a:p>
            <a:pPr lvl="1" eaLnBrk="1" hangingPunct="1"/>
            <a:r>
              <a:rPr lang="ko-KR" altLang="en-US"/>
              <a:t>해당 화소가 삼각형 내부인지 판단</a:t>
            </a:r>
          </a:p>
          <a:p>
            <a:pPr lvl="1" eaLnBrk="1" hangingPunct="1"/>
            <a:r>
              <a:rPr lang="ko-KR" altLang="en-US"/>
              <a:t>색과 깊이를 보간</a:t>
            </a:r>
          </a:p>
        </p:txBody>
      </p:sp>
      <p:pic>
        <p:nvPicPr>
          <p:cNvPr id="9221" name="Picture 4">
            <a:extLst>
              <a:ext uri="{FF2B5EF4-FFF2-40B4-BE49-F238E27FC236}">
                <a16:creationId xmlns:a16="http://schemas.microsoft.com/office/drawing/2014/main" id="{A247E014-FB1A-2B1E-C228-665041F29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1" y="4508501"/>
            <a:ext cx="2003425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5">
            <a:extLst>
              <a:ext uri="{FF2B5EF4-FFF2-40B4-BE49-F238E27FC236}">
                <a16:creationId xmlns:a16="http://schemas.microsoft.com/office/drawing/2014/main" id="{3D27A680-0D97-BE4E-8D27-C31E1EC8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5445126"/>
            <a:ext cx="2027238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UNI00000eb80043">
            <a:extLst>
              <a:ext uri="{FF2B5EF4-FFF2-40B4-BE49-F238E27FC236}">
                <a16:creationId xmlns:a16="http://schemas.microsoft.com/office/drawing/2014/main" id="{44FAE6CD-CE54-F68C-D601-A6CFE8F38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4" y="981075"/>
            <a:ext cx="37433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22B044-3C6F-CA68-947E-D64D94D6A356}"/>
              </a:ext>
            </a:extLst>
          </p:cNvPr>
          <p:cNvSpPr txBox="1"/>
          <p:nvPr/>
        </p:nvSpPr>
        <p:spPr>
          <a:xfrm>
            <a:off x="6816725" y="1268413"/>
            <a:ext cx="2159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40EEE-A8C8-D87B-8BC2-63FB89D8D4AA}"/>
              </a:ext>
            </a:extLst>
          </p:cNvPr>
          <p:cNvSpPr txBox="1"/>
          <p:nvPr/>
        </p:nvSpPr>
        <p:spPr>
          <a:xfrm>
            <a:off x="9551988" y="1196975"/>
            <a:ext cx="2159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FE0D19-8D36-1688-A427-0E52CE35FF7E}"/>
              </a:ext>
            </a:extLst>
          </p:cNvPr>
          <p:cNvSpPr/>
          <p:nvPr/>
        </p:nvSpPr>
        <p:spPr bwMode="auto">
          <a:xfrm>
            <a:off x="2855914" y="4149726"/>
            <a:ext cx="3671887" cy="35877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gr 9장 p30 rgbz 보간">
            <a:hlinkClick r:id="" action="ppaction://media"/>
            <a:extLst>
              <a:ext uri="{FF2B5EF4-FFF2-40B4-BE49-F238E27FC236}">
                <a16:creationId xmlns:a16="http://schemas.microsoft.com/office/drawing/2014/main" id="{4A0C056D-549F-3523-9433-27C339A68BF9}"/>
              </a:ext>
            </a:extLst>
          </p:cNvPr>
          <p:cNvPicPr>
            <a:picLocks noRot="1" noChangeAspect="1"/>
          </p:cNvPicPr>
          <p:nvPr>
            <a:wavAudioFile r:embed="rId1" name="gr 9장 p30 rgbz 보간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403225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3">
            <a:extLst>
              <a:ext uri="{FF2B5EF4-FFF2-40B4-BE49-F238E27FC236}">
                <a16:creationId xmlns:a16="http://schemas.microsoft.com/office/drawing/2014/main" id="{9122D7DC-E71A-BDB2-60D6-5F717DB31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333399"/>
                </a:solidFill>
                <a:latin typeface="Palatino Linotype" panose="02040502050505030304" pitchFamily="18" charset="0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35DC5E-83DE-4A35-980F-83F28B0CA7D3}" type="slidenum">
              <a:rPr lang="en-US" altLang="ko-KR" sz="1400">
                <a:solidFill>
                  <a:schemeClr val="tx1"/>
                </a:solidFill>
                <a:latin typeface="Garamond" panose="02020404030301010803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ko-KR" sz="1400">
              <a:solidFill>
                <a:schemeClr val="tx1"/>
              </a:solidFill>
              <a:latin typeface="Garamond" panose="02020404030301010803" pitchFamily="18" charset="0"/>
              <a:ea typeface="굴림" panose="020B0600000101010101" pitchFamily="50" charset="-127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DD645BF7-B27B-81CD-15AF-C52BAEA3A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000"/>
              <a:t>양방향 선형보간</a:t>
            </a:r>
            <a:r>
              <a:rPr lang="en-US" altLang="ko-KR" sz="2000"/>
              <a:t>(Bilinear Interpolation)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6221016-3952-9853-C2FC-157074778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63751" y="841376"/>
            <a:ext cx="7993063" cy="5616575"/>
          </a:xfrm>
        </p:spPr>
        <p:txBody>
          <a:bodyPr/>
          <a:lstStyle/>
          <a:p>
            <a:pPr eaLnBrk="1" hangingPunct="1"/>
            <a:r>
              <a:rPr lang="en-US" altLang="ko-KR"/>
              <a:t>Y </a:t>
            </a:r>
            <a:r>
              <a:rPr lang="ko-KR" altLang="en-US"/>
              <a:t>방향 보간에 의해 </a:t>
            </a:r>
            <a:r>
              <a:rPr lang="en-US" altLang="ko-KR"/>
              <a:t>S, T</a:t>
            </a:r>
            <a:r>
              <a:rPr lang="ko-KR" altLang="en-US"/>
              <a:t>를 구함</a:t>
            </a:r>
          </a:p>
          <a:p>
            <a:pPr eaLnBrk="1" hangingPunct="1"/>
            <a:r>
              <a:rPr lang="en-US" altLang="ko-KR"/>
              <a:t>X </a:t>
            </a:r>
            <a:r>
              <a:rPr lang="ko-KR" altLang="en-US"/>
              <a:t>방향 보간에 의해 </a:t>
            </a:r>
            <a:r>
              <a:rPr lang="en-US" altLang="ko-KR"/>
              <a:t>V</a:t>
            </a:r>
            <a:r>
              <a:rPr lang="ko-KR" altLang="en-US"/>
              <a:t>를 구함</a:t>
            </a:r>
          </a:p>
          <a:p>
            <a:pPr eaLnBrk="1" hangingPunct="1"/>
            <a:r>
              <a:rPr lang="ko-KR" altLang="en-US"/>
              <a:t>무게중심 좌표와 일치</a:t>
            </a:r>
          </a:p>
          <a:p>
            <a:pPr eaLnBrk="1" hangingPunct="1"/>
            <a:r>
              <a:rPr lang="ko-KR" altLang="en-US"/>
              <a:t>연산속도는 더 빠름</a:t>
            </a:r>
          </a:p>
        </p:txBody>
      </p:sp>
      <p:pic>
        <p:nvPicPr>
          <p:cNvPr id="10245" name="Picture 5" descr="UNI00000eb80048">
            <a:extLst>
              <a:ext uri="{FF2B5EF4-FFF2-40B4-BE49-F238E27FC236}">
                <a16:creationId xmlns:a16="http://schemas.microsoft.com/office/drawing/2014/main" id="{AC55BB4F-B120-7E1E-3A55-6C99BFD1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820738"/>
            <a:ext cx="424815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20D889C-DC0F-4FD9-754A-47F555E6B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4221164"/>
            <a:ext cx="2620962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E1B4DF7E-41D3-2FE6-DD4A-6EF4BBBD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4292600"/>
            <a:ext cx="2514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EE5A585-894C-EA16-3328-3E675664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425" y="4254501"/>
            <a:ext cx="2560638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>
            <a:extLst>
              <a:ext uri="{FF2B5EF4-FFF2-40B4-BE49-F238E27FC236}">
                <a16:creationId xmlns:a16="http://schemas.microsoft.com/office/drawing/2014/main" id="{5AA88B2C-2AA8-D39D-6EA3-2C9D4B38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4954588"/>
            <a:ext cx="6240462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자유형 1">
            <a:extLst>
              <a:ext uri="{FF2B5EF4-FFF2-40B4-BE49-F238E27FC236}">
                <a16:creationId xmlns:a16="http://schemas.microsoft.com/office/drawing/2014/main" id="{FC053602-9A18-BF86-820B-83B97D72ED1A}"/>
              </a:ext>
            </a:extLst>
          </p:cNvPr>
          <p:cNvSpPr/>
          <p:nvPr/>
        </p:nvSpPr>
        <p:spPr bwMode="auto">
          <a:xfrm>
            <a:off x="6688138" y="2182814"/>
            <a:ext cx="533400" cy="492125"/>
          </a:xfrm>
          <a:custGeom>
            <a:avLst/>
            <a:gdLst>
              <a:gd name="connsiteX0" fmla="*/ 0 w 533400"/>
              <a:gd name="connsiteY0" fmla="*/ 492412 h 492412"/>
              <a:gd name="connsiteX1" fmla="*/ 42333 w 533400"/>
              <a:gd name="connsiteY1" fmla="*/ 483945 h 492412"/>
              <a:gd name="connsiteX2" fmla="*/ 59266 w 533400"/>
              <a:gd name="connsiteY2" fmla="*/ 433145 h 492412"/>
              <a:gd name="connsiteX3" fmla="*/ 84666 w 533400"/>
              <a:gd name="connsiteY3" fmla="*/ 373878 h 492412"/>
              <a:gd name="connsiteX4" fmla="*/ 101600 w 533400"/>
              <a:gd name="connsiteY4" fmla="*/ 356945 h 492412"/>
              <a:gd name="connsiteX5" fmla="*/ 135466 w 533400"/>
              <a:gd name="connsiteY5" fmla="*/ 272278 h 492412"/>
              <a:gd name="connsiteX6" fmla="*/ 152400 w 533400"/>
              <a:gd name="connsiteY6" fmla="*/ 246878 h 492412"/>
              <a:gd name="connsiteX7" fmla="*/ 177800 w 533400"/>
              <a:gd name="connsiteY7" fmla="*/ 221478 h 492412"/>
              <a:gd name="connsiteX8" fmla="*/ 220133 w 533400"/>
              <a:gd name="connsiteY8" fmla="*/ 136812 h 492412"/>
              <a:gd name="connsiteX9" fmla="*/ 228600 w 533400"/>
              <a:gd name="connsiteY9" fmla="*/ 94478 h 492412"/>
              <a:gd name="connsiteX10" fmla="*/ 254000 w 533400"/>
              <a:gd name="connsiteY10" fmla="*/ 86012 h 492412"/>
              <a:gd name="connsiteX11" fmla="*/ 262466 w 533400"/>
              <a:gd name="connsiteY11" fmla="*/ 60612 h 492412"/>
              <a:gd name="connsiteX12" fmla="*/ 304800 w 533400"/>
              <a:gd name="connsiteY12" fmla="*/ 35212 h 492412"/>
              <a:gd name="connsiteX13" fmla="*/ 321733 w 533400"/>
              <a:gd name="connsiteY13" fmla="*/ 18278 h 492412"/>
              <a:gd name="connsiteX14" fmla="*/ 355600 w 533400"/>
              <a:gd name="connsiteY14" fmla="*/ 9812 h 492412"/>
              <a:gd name="connsiteX15" fmla="*/ 533400 w 533400"/>
              <a:gd name="connsiteY15" fmla="*/ 26745 h 49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0" h="492412">
                <a:moveTo>
                  <a:pt x="0" y="492412"/>
                </a:moveTo>
                <a:cubicBezTo>
                  <a:pt x="14111" y="489590"/>
                  <a:pt x="32157" y="494121"/>
                  <a:pt x="42333" y="483945"/>
                </a:cubicBezTo>
                <a:cubicBezTo>
                  <a:pt x="54954" y="471324"/>
                  <a:pt x="53622" y="450078"/>
                  <a:pt x="59266" y="433145"/>
                </a:cubicBezTo>
                <a:cubicBezTo>
                  <a:pt x="66791" y="410570"/>
                  <a:pt x="70719" y="394798"/>
                  <a:pt x="84666" y="373878"/>
                </a:cubicBezTo>
                <a:cubicBezTo>
                  <a:pt x="89094" y="367236"/>
                  <a:pt x="95955" y="362589"/>
                  <a:pt x="101600" y="356945"/>
                </a:cubicBezTo>
                <a:cubicBezTo>
                  <a:pt x="115476" y="315317"/>
                  <a:pt x="115535" y="307157"/>
                  <a:pt x="135466" y="272278"/>
                </a:cubicBezTo>
                <a:cubicBezTo>
                  <a:pt x="140515" y="263443"/>
                  <a:pt x="145886" y="254695"/>
                  <a:pt x="152400" y="246878"/>
                </a:cubicBezTo>
                <a:cubicBezTo>
                  <a:pt x="160065" y="237680"/>
                  <a:pt x="169333" y="229945"/>
                  <a:pt x="177800" y="221478"/>
                </a:cubicBezTo>
                <a:cubicBezTo>
                  <a:pt x="199195" y="157291"/>
                  <a:pt x="184023" y="184957"/>
                  <a:pt x="220133" y="136812"/>
                </a:cubicBezTo>
                <a:cubicBezTo>
                  <a:pt x="222955" y="122701"/>
                  <a:pt x="220617" y="106452"/>
                  <a:pt x="228600" y="94478"/>
                </a:cubicBezTo>
                <a:cubicBezTo>
                  <a:pt x="233551" y="87052"/>
                  <a:pt x="247689" y="92323"/>
                  <a:pt x="254000" y="86012"/>
                </a:cubicBezTo>
                <a:cubicBezTo>
                  <a:pt x="260311" y="79701"/>
                  <a:pt x="257874" y="68265"/>
                  <a:pt x="262466" y="60612"/>
                </a:cubicBezTo>
                <a:cubicBezTo>
                  <a:pt x="274088" y="41241"/>
                  <a:pt x="284820" y="41871"/>
                  <a:pt x="304800" y="35212"/>
                </a:cubicBezTo>
                <a:cubicBezTo>
                  <a:pt x="310444" y="29567"/>
                  <a:pt x="314593" y="21848"/>
                  <a:pt x="321733" y="18278"/>
                </a:cubicBezTo>
                <a:cubicBezTo>
                  <a:pt x="332141" y="13074"/>
                  <a:pt x="343964" y="9812"/>
                  <a:pt x="355600" y="9812"/>
                </a:cubicBezTo>
                <a:cubicBezTo>
                  <a:pt x="520254" y="9812"/>
                  <a:pt x="485583" y="-21072"/>
                  <a:pt x="533400" y="26745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자유형 2">
            <a:extLst>
              <a:ext uri="{FF2B5EF4-FFF2-40B4-BE49-F238E27FC236}">
                <a16:creationId xmlns:a16="http://schemas.microsoft.com/office/drawing/2014/main" id="{003F3EC2-AD6A-604E-9069-4C583A9D5C95}"/>
              </a:ext>
            </a:extLst>
          </p:cNvPr>
          <p:cNvSpPr/>
          <p:nvPr/>
        </p:nvSpPr>
        <p:spPr bwMode="auto">
          <a:xfrm>
            <a:off x="7510463" y="1184275"/>
            <a:ext cx="1193800" cy="941388"/>
          </a:xfrm>
          <a:custGeom>
            <a:avLst/>
            <a:gdLst>
              <a:gd name="connsiteX0" fmla="*/ 0 w 1193800"/>
              <a:gd name="connsiteY0" fmla="*/ 940635 h 940635"/>
              <a:gd name="connsiteX1" fmla="*/ 16934 w 1193800"/>
              <a:gd name="connsiteY1" fmla="*/ 898302 h 940635"/>
              <a:gd name="connsiteX2" fmla="*/ 50800 w 1193800"/>
              <a:gd name="connsiteY2" fmla="*/ 830569 h 940635"/>
              <a:gd name="connsiteX3" fmla="*/ 67734 w 1193800"/>
              <a:gd name="connsiteY3" fmla="*/ 762835 h 940635"/>
              <a:gd name="connsiteX4" fmla="*/ 84667 w 1193800"/>
              <a:gd name="connsiteY4" fmla="*/ 737435 h 940635"/>
              <a:gd name="connsiteX5" fmla="*/ 101600 w 1193800"/>
              <a:gd name="connsiteY5" fmla="*/ 669702 h 940635"/>
              <a:gd name="connsiteX6" fmla="*/ 110067 w 1193800"/>
              <a:gd name="connsiteY6" fmla="*/ 635835 h 940635"/>
              <a:gd name="connsiteX7" fmla="*/ 127000 w 1193800"/>
              <a:gd name="connsiteY7" fmla="*/ 585035 h 940635"/>
              <a:gd name="connsiteX8" fmla="*/ 135467 w 1193800"/>
              <a:gd name="connsiteY8" fmla="*/ 559635 h 940635"/>
              <a:gd name="connsiteX9" fmla="*/ 143934 w 1193800"/>
              <a:gd name="connsiteY9" fmla="*/ 534235 h 940635"/>
              <a:gd name="connsiteX10" fmla="*/ 169334 w 1193800"/>
              <a:gd name="connsiteY10" fmla="*/ 491902 h 940635"/>
              <a:gd name="connsiteX11" fmla="*/ 186267 w 1193800"/>
              <a:gd name="connsiteY11" fmla="*/ 458035 h 940635"/>
              <a:gd name="connsiteX12" fmla="*/ 203200 w 1193800"/>
              <a:gd name="connsiteY12" fmla="*/ 432635 h 940635"/>
              <a:gd name="connsiteX13" fmla="*/ 211667 w 1193800"/>
              <a:gd name="connsiteY13" fmla="*/ 407235 h 940635"/>
              <a:gd name="connsiteX14" fmla="*/ 237067 w 1193800"/>
              <a:gd name="connsiteY14" fmla="*/ 390302 h 940635"/>
              <a:gd name="connsiteX15" fmla="*/ 270934 w 1193800"/>
              <a:gd name="connsiteY15" fmla="*/ 314102 h 940635"/>
              <a:gd name="connsiteX16" fmla="*/ 321734 w 1193800"/>
              <a:gd name="connsiteY16" fmla="*/ 271769 h 940635"/>
              <a:gd name="connsiteX17" fmla="*/ 338667 w 1193800"/>
              <a:gd name="connsiteY17" fmla="*/ 246369 h 940635"/>
              <a:gd name="connsiteX18" fmla="*/ 389467 w 1193800"/>
              <a:gd name="connsiteY18" fmla="*/ 212502 h 940635"/>
              <a:gd name="connsiteX19" fmla="*/ 423334 w 1193800"/>
              <a:gd name="connsiteY19" fmla="*/ 187102 h 940635"/>
              <a:gd name="connsiteX20" fmla="*/ 448734 w 1193800"/>
              <a:gd name="connsiteY20" fmla="*/ 178635 h 940635"/>
              <a:gd name="connsiteX21" fmla="*/ 474134 w 1193800"/>
              <a:gd name="connsiteY21" fmla="*/ 161702 h 940635"/>
              <a:gd name="connsiteX22" fmla="*/ 499534 w 1193800"/>
              <a:gd name="connsiteY22" fmla="*/ 153235 h 940635"/>
              <a:gd name="connsiteX23" fmla="*/ 524934 w 1193800"/>
              <a:gd name="connsiteY23" fmla="*/ 136302 h 940635"/>
              <a:gd name="connsiteX24" fmla="*/ 584200 w 1193800"/>
              <a:gd name="connsiteY24" fmla="*/ 127835 h 940635"/>
              <a:gd name="connsiteX25" fmla="*/ 609600 w 1193800"/>
              <a:gd name="connsiteY25" fmla="*/ 110902 h 940635"/>
              <a:gd name="connsiteX26" fmla="*/ 626534 w 1193800"/>
              <a:gd name="connsiteY26" fmla="*/ 85502 h 940635"/>
              <a:gd name="connsiteX27" fmla="*/ 694267 w 1193800"/>
              <a:gd name="connsiteY27" fmla="*/ 68569 h 940635"/>
              <a:gd name="connsiteX28" fmla="*/ 753534 w 1193800"/>
              <a:gd name="connsiteY28" fmla="*/ 43169 h 940635"/>
              <a:gd name="connsiteX29" fmla="*/ 787400 w 1193800"/>
              <a:gd name="connsiteY29" fmla="*/ 34702 h 940635"/>
              <a:gd name="connsiteX30" fmla="*/ 812800 w 1193800"/>
              <a:gd name="connsiteY30" fmla="*/ 26235 h 940635"/>
              <a:gd name="connsiteX31" fmla="*/ 973667 w 1193800"/>
              <a:gd name="connsiteY31" fmla="*/ 17769 h 940635"/>
              <a:gd name="connsiteX32" fmla="*/ 1041400 w 1193800"/>
              <a:gd name="connsiteY32" fmla="*/ 9302 h 940635"/>
              <a:gd name="connsiteX33" fmla="*/ 1092200 w 1193800"/>
              <a:gd name="connsiteY33" fmla="*/ 835 h 940635"/>
              <a:gd name="connsiteX34" fmla="*/ 1193800 w 1193800"/>
              <a:gd name="connsiteY34" fmla="*/ 835 h 94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93800" h="940635">
                <a:moveTo>
                  <a:pt x="0" y="940635"/>
                </a:moveTo>
                <a:cubicBezTo>
                  <a:pt x="5645" y="926524"/>
                  <a:pt x="10565" y="912101"/>
                  <a:pt x="16934" y="898302"/>
                </a:cubicBezTo>
                <a:cubicBezTo>
                  <a:pt x="27512" y="875383"/>
                  <a:pt x="50800" y="830569"/>
                  <a:pt x="50800" y="830569"/>
                </a:cubicBezTo>
                <a:cubicBezTo>
                  <a:pt x="54021" y="814465"/>
                  <a:pt x="59055" y="780193"/>
                  <a:pt x="67734" y="762835"/>
                </a:cubicBezTo>
                <a:cubicBezTo>
                  <a:pt x="72285" y="753734"/>
                  <a:pt x="79023" y="745902"/>
                  <a:pt x="84667" y="737435"/>
                </a:cubicBezTo>
                <a:lnTo>
                  <a:pt x="101600" y="669702"/>
                </a:lnTo>
                <a:cubicBezTo>
                  <a:pt x="104422" y="658413"/>
                  <a:pt x="106387" y="646874"/>
                  <a:pt x="110067" y="635835"/>
                </a:cubicBezTo>
                <a:lnTo>
                  <a:pt x="127000" y="585035"/>
                </a:lnTo>
                <a:lnTo>
                  <a:pt x="135467" y="559635"/>
                </a:lnTo>
                <a:cubicBezTo>
                  <a:pt x="138289" y="551168"/>
                  <a:pt x="139342" y="541888"/>
                  <a:pt x="143934" y="534235"/>
                </a:cubicBezTo>
                <a:cubicBezTo>
                  <a:pt x="152401" y="520124"/>
                  <a:pt x="161342" y="506287"/>
                  <a:pt x="169334" y="491902"/>
                </a:cubicBezTo>
                <a:cubicBezTo>
                  <a:pt x="175463" y="480869"/>
                  <a:pt x="180005" y="468994"/>
                  <a:pt x="186267" y="458035"/>
                </a:cubicBezTo>
                <a:cubicBezTo>
                  <a:pt x="191315" y="449200"/>
                  <a:pt x="198649" y="441736"/>
                  <a:pt x="203200" y="432635"/>
                </a:cubicBezTo>
                <a:cubicBezTo>
                  <a:pt x="207191" y="424653"/>
                  <a:pt x="206092" y="414204"/>
                  <a:pt x="211667" y="407235"/>
                </a:cubicBezTo>
                <a:cubicBezTo>
                  <a:pt x="218024" y="399289"/>
                  <a:pt x="228600" y="395946"/>
                  <a:pt x="237067" y="390302"/>
                </a:cubicBezTo>
                <a:cubicBezTo>
                  <a:pt x="245451" y="365149"/>
                  <a:pt x="250807" y="334229"/>
                  <a:pt x="270934" y="314102"/>
                </a:cubicBezTo>
                <a:cubicBezTo>
                  <a:pt x="337526" y="247512"/>
                  <a:pt x="252391" y="354981"/>
                  <a:pt x="321734" y="271769"/>
                </a:cubicBezTo>
                <a:cubicBezTo>
                  <a:pt x="328248" y="263952"/>
                  <a:pt x="331009" y="253070"/>
                  <a:pt x="338667" y="246369"/>
                </a:cubicBezTo>
                <a:cubicBezTo>
                  <a:pt x="353983" y="232967"/>
                  <a:pt x="373186" y="224713"/>
                  <a:pt x="389467" y="212502"/>
                </a:cubicBezTo>
                <a:cubicBezTo>
                  <a:pt x="400756" y="204035"/>
                  <a:pt x="411082" y="194103"/>
                  <a:pt x="423334" y="187102"/>
                </a:cubicBezTo>
                <a:cubicBezTo>
                  <a:pt x="431083" y="182674"/>
                  <a:pt x="440752" y="182626"/>
                  <a:pt x="448734" y="178635"/>
                </a:cubicBezTo>
                <a:cubicBezTo>
                  <a:pt x="457835" y="174084"/>
                  <a:pt x="465033" y="166253"/>
                  <a:pt x="474134" y="161702"/>
                </a:cubicBezTo>
                <a:cubicBezTo>
                  <a:pt x="482116" y="157711"/>
                  <a:pt x="491552" y="157226"/>
                  <a:pt x="499534" y="153235"/>
                </a:cubicBezTo>
                <a:cubicBezTo>
                  <a:pt x="508635" y="148684"/>
                  <a:pt x="515188" y="139226"/>
                  <a:pt x="524934" y="136302"/>
                </a:cubicBezTo>
                <a:cubicBezTo>
                  <a:pt x="544048" y="130568"/>
                  <a:pt x="564445" y="130657"/>
                  <a:pt x="584200" y="127835"/>
                </a:cubicBezTo>
                <a:cubicBezTo>
                  <a:pt x="592667" y="122191"/>
                  <a:pt x="602405" y="118097"/>
                  <a:pt x="609600" y="110902"/>
                </a:cubicBezTo>
                <a:cubicBezTo>
                  <a:pt x="616795" y="103707"/>
                  <a:pt x="618588" y="91859"/>
                  <a:pt x="626534" y="85502"/>
                </a:cubicBezTo>
                <a:cubicBezTo>
                  <a:pt x="635214" y="78558"/>
                  <a:pt x="692155" y="68991"/>
                  <a:pt x="694267" y="68569"/>
                </a:cubicBezTo>
                <a:cubicBezTo>
                  <a:pt x="722171" y="40663"/>
                  <a:pt x="701938" y="54634"/>
                  <a:pt x="753534" y="43169"/>
                </a:cubicBezTo>
                <a:cubicBezTo>
                  <a:pt x="764893" y="40645"/>
                  <a:pt x="776212" y="37899"/>
                  <a:pt x="787400" y="34702"/>
                </a:cubicBezTo>
                <a:cubicBezTo>
                  <a:pt x="795981" y="32250"/>
                  <a:pt x="803912" y="27043"/>
                  <a:pt x="812800" y="26235"/>
                </a:cubicBezTo>
                <a:cubicBezTo>
                  <a:pt x="866276" y="21374"/>
                  <a:pt x="920045" y="20591"/>
                  <a:pt x="973667" y="17769"/>
                </a:cubicBezTo>
                <a:lnTo>
                  <a:pt x="1041400" y="9302"/>
                </a:lnTo>
                <a:cubicBezTo>
                  <a:pt x="1058394" y="6874"/>
                  <a:pt x="1075060" y="1787"/>
                  <a:pt x="1092200" y="835"/>
                </a:cubicBezTo>
                <a:cubicBezTo>
                  <a:pt x="1126015" y="-1044"/>
                  <a:pt x="1159933" y="835"/>
                  <a:pt x="1193800" y="835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8A418-12A3-3D12-1EE0-D0974E25EF02}"/>
              </a:ext>
            </a:extLst>
          </p:cNvPr>
          <p:cNvSpPr txBox="1"/>
          <p:nvPr/>
        </p:nvSpPr>
        <p:spPr>
          <a:xfrm>
            <a:off x="6775450" y="1990725"/>
            <a:ext cx="477838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L1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23598-E797-F3B2-8E55-CCAFA73BB03E}"/>
              </a:ext>
            </a:extLst>
          </p:cNvPr>
          <p:cNvSpPr txBox="1"/>
          <p:nvPr/>
        </p:nvSpPr>
        <p:spPr>
          <a:xfrm>
            <a:off x="7747000" y="1101725"/>
            <a:ext cx="477838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L2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D93D72-E5EC-2B90-D64C-4A55DE1E8E32}"/>
              </a:ext>
            </a:extLst>
          </p:cNvPr>
          <p:cNvSpPr/>
          <p:nvPr/>
        </p:nvSpPr>
        <p:spPr bwMode="auto">
          <a:xfrm>
            <a:off x="2424113" y="4221164"/>
            <a:ext cx="2620962" cy="6508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7E812A-BAE7-000B-E64D-44968C59B8A1}"/>
              </a:ext>
            </a:extLst>
          </p:cNvPr>
          <p:cNvSpPr/>
          <p:nvPr/>
        </p:nvSpPr>
        <p:spPr bwMode="auto">
          <a:xfrm>
            <a:off x="5195888" y="4157664"/>
            <a:ext cx="2620962" cy="650875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9ECE21-A1A2-19EA-43F7-BD2053D79347}"/>
              </a:ext>
            </a:extLst>
          </p:cNvPr>
          <p:cNvSpPr/>
          <p:nvPr/>
        </p:nvSpPr>
        <p:spPr bwMode="auto">
          <a:xfrm>
            <a:off x="7972426" y="4221164"/>
            <a:ext cx="2620963" cy="65087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indent="-285750">
              <a:spcBef>
                <a:spcPct val="20000"/>
              </a:spcBef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E8C74-A5D7-67B0-6078-2A2E73F0A6F3}"/>
              </a:ext>
            </a:extLst>
          </p:cNvPr>
          <p:cNvSpPr txBox="1"/>
          <p:nvPr/>
        </p:nvSpPr>
        <p:spPr>
          <a:xfrm>
            <a:off x="2711450" y="2924176"/>
            <a:ext cx="2376488" cy="7017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= L1/(L1+L2)*P +</a:t>
            </a:r>
          </a:p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L2/(L1+L2)*Q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258" name="직선 화살표 연결선 7">
            <a:extLst>
              <a:ext uri="{FF2B5EF4-FFF2-40B4-BE49-F238E27FC236}">
                <a16:creationId xmlns:a16="http://schemas.microsoft.com/office/drawing/2014/main" id="{6EEAF8B8-BB06-4E0A-7067-CD6D4198FD8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87714" y="3559176"/>
            <a:ext cx="447675" cy="6953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C9C422-F07B-A1BE-A5A4-4CFD7C7366B7}"/>
              </a:ext>
            </a:extLst>
          </p:cNvPr>
          <p:cNvSpPr txBox="1"/>
          <p:nvPr/>
        </p:nvSpPr>
        <p:spPr>
          <a:xfrm>
            <a:off x="3617914" y="3652838"/>
            <a:ext cx="76993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  <a:defRPr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같음</a:t>
            </a:r>
          </a:p>
        </p:txBody>
      </p:sp>
      <p:pic>
        <p:nvPicPr>
          <p:cNvPr id="11" name="gr 9장 p31 선형보간">
            <a:hlinkClick r:id="" action="ppaction://media"/>
            <a:extLst>
              <a:ext uri="{FF2B5EF4-FFF2-40B4-BE49-F238E27FC236}">
                <a16:creationId xmlns:a16="http://schemas.microsoft.com/office/drawing/2014/main" id="{428CFB76-3BA5-155F-55E8-05F6067D45EC}"/>
              </a:ext>
            </a:extLst>
          </p:cNvPr>
          <p:cNvPicPr>
            <a:picLocks noRot="1" noChangeAspect="1"/>
          </p:cNvPicPr>
          <p:nvPr>
            <a:wavAudioFile r:embed="rId1" name="gr 9장 p31 선형보간.wav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708025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171</Words>
  <Application>Microsoft Office PowerPoint</Application>
  <PresentationFormat>와이드스크린</PresentationFormat>
  <Paragraphs>68</Paragraphs>
  <Slides>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소망M</vt:lpstr>
      <vt:lpstr>Arial</vt:lpstr>
      <vt:lpstr>Garamond</vt:lpstr>
      <vt:lpstr>Palatino Linotype</vt:lpstr>
      <vt:lpstr>Office 테마</vt:lpstr>
      <vt:lpstr>무게중심 좌표(Barycentric Coordinates)</vt:lpstr>
      <vt:lpstr>무게중심 좌표(Barycentric Coordinates)</vt:lpstr>
      <vt:lpstr>컨벡스 헐(Convex Hull)</vt:lpstr>
      <vt:lpstr>무게중심 좌표 계산</vt:lpstr>
      <vt:lpstr>무게중심 좌표에 의한 보간</vt:lpstr>
      <vt:lpstr>양방향 선형보간(Bilinear Interpolation)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무게중심 좌표(Barycentric Coordinates)</dc:title>
  <dc:creator>이준용</dc:creator>
  <cp:lastModifiedBy>이준용</cp:lastModifiedBy>
  <cp:revision>1</cp:revision>
  <dcterms:created xsi:type="dcterms:W3CDTF">2023-08-10T15:18:08Z</dcterms:created>
  <dcterms:modified xsi:type="dcterms:W3CDTF">2023-08-10T15:19:50Z</dcterms:modified>
</cp:coreProperties>
</file>